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image" Target="../media/image-6-4.png"/><Relationship Id="rId5" Type="http://schemas.openxmlformats.org/officeDocument/2006/relationships/image" Target="../media/image-6-5.png"/><Relationship Id="rId6" Type="http://schemas.openxmlformats.org/officeDocument/2006/relationships/image" Target="../media/image-6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4" Type="http://schemas.openxmlformats.org/officeDocument/2006/relationships/image" Target="../media/image-8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B2A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457200"/>
            <a:ext cx="7863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spc="300" kern="0" dirty="0">
                <a:solidFill>
                  <a:srgbClr val="C597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FIRST UNDERWRITERS INSURANCE BROKERS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1188720"/>
            <a:ext cx="78638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Distraction Training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640080" y="2103120"/>
            <a:ext cx="6400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Policies, Risks &amp; Technology Solutions for Fleet Safety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640080" y="2880360"/>
            <a:ext cx="1828800" cy="36576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320040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Safety Meeting Presentation</a:t>
            </a:r>
            <a:endParaRPr lang="en-US" sz="1300" dirty="0"/>
          </a:p>
        </p:txBody>
      </p:sp>
      <p:pic>
        <p:nvPicPr>
          <p:cNvPr id="8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89520" y="3200400"/>
            <a:ext cx="457200" cy="457200"/>
          </a:xfrm>
          <a:prstGeom prst="rect">
            <a:avLst/>
          </a:prstGeom>
        </p:spPr>
      </p:pic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8160" y="3200400"/>
            <a:ext cx="457200" cy="457200"/>
          </a:xfrm>
          <a:prstGeom prst="rect">
            <a:avLst/>
          </a:prstGeom>
        </p:spPr>
      </p:pic>
      <p:sp>
        <p:nvSpPr>
          <p:cNvPr id="10" name="Shape 6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solidFill>
            <a:srgbClr val="111D30"/>
          </a:solidFill>
          <a:ln/>
        </p:spPr>
      </p:sp>
      <p:sp>
        <p:nvSpPr>
          <p:cNvPr id="11" name="Text 7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5A6A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First Underwriters Insurance Brokers  |  (425) 242-5357  |  www.firstunderwriters.com</a:t>
            </a:r>
            <a:endParaRPr lang="en-US" sz="8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PROBLEM: DISTRACTED DRIVING BY THE NUMBERS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1051560"/>
            <a:ext cx="2560320" cy="1463040"/>
          </a:xfrm>
          <a:prstGeom prst="rect">
            <a:avLst/>
          </a:prstGeom>
          <a:solidFill>
            <a:srgbClr val="F7F8FA"/>
          </a:solidFill>
          <a:ln/>
          <a:effectLst>
            <a:outerShdw sx="100000" sy="100000" kx="0" ky="0" algn="bl" rotWithShape="0" blurRad="50800" dist="25400" dir="8100000">
              <a:srgbClr val="000000">
                <a:alpha val="7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548640" y="1188720"/>
            <a:ext cx="25603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C530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3,308</a:t>
            </a:r>
            <a:endParaRPr lang="en-US" sz="3600" dirty="0"/>
          </a:p>
        </p:txBody>
      </p:sp>
      <p:sp>
        <p:nvSpPr>
          <p:cNvPr id="6" name="Text 4"/>
          <p:cNvSpPr/>
          <p:nvPr/>
        </p:nvSpPr>
        <p:spPr>
          <a:xfrm>
            <a:off x="548640" y="1828800"/>
            <a:ext cx="2560320" cy="594360"/>
          </a:xfrm>
          <a:prstGeom prst="rect">
            <a:avLst/>
          </a:prstGeom>
          <a:noFill/>
          <a:ln/>
        </p:spPr>
        <p:txBody>
          <a:bodyPr wrap="square" lIns="0" tIns="101600" rIns="101600" bIns="0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Deaths from distracted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driving annually (NHTSA)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3383280" y="1051560"/>
            <a:ext cx="2560320" cy="1463040"/>
          </a:xfrm>
          <a:prstGeom prst="rect">
            <a:avLst/>
          </a:prstGeom>
          <a:solidFill>
            <a:srgbClr val="F7F8FA"/>
          </a:solidFill>
          <a:ln/>
          <a:effectLst>
            <a:outerShdw sx="100000" sy="100000" kx="0" ky="0" algn="bl" rotWithShape="0" blurRad="50800" dist="25400" dir="8100000">
              <a:srgbClr val="000000">
                <a:alpha val="7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3383280" y="1188720"/>
            <a:ext cx="25603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424K</a:t>
            </a:r>
            <a:endParaRPr lang="en-US" sz="3600" dirty="0"/>
          </a:p>
        </p:txBody>
      </p:sp>
      <p:sp>
        <p:nvSpPr>
          <p:cNvPr id="9" name="Text 7"/>
          <p:cNvSpPr/>
          <p:nvPr/>
        </p:nvSpPr>
        <p:spPr>
          <a:xfrm>
            <a:off x="3383280" y="1828800"/>
            <a:ext cx="2560320" cy="594360"/>
          </a:xfrm>
          <a:prstGeom prst="rect">
            <a:avLst/>
          </a:prstGeom>
          <a:noFill/>
          <a:ln/>
        </p:spPr>
        <p:txBody>
          <a:bodyPr wrap="square" lIns="0" tIns="101600" rIns="101600" bIns="0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People injured in distracted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driving crashes each year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217920" y="1051560"/>
            <a:ext cx="2560320" cy="1463040"/>
          </a:xfrm>
          <a:prstGeom prst="rect">
            <a:avLst/>
          </a:prstGeom>
          <a:solidFill>
            <a:srgbClr val="F7F8FA"/>
          </a:solidFill>
          <a:ln/>
          <a:effectLst>
            <a:outerShdw sx="100000" sy="100000" kx="0" ky="0" algn="bl" rotWithShape="0" blurRad="50800" dist="25400" dir="8100000">
              <a:srgbClr val="000000">
                <a:alpha val="7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6217920" y="1188720"/>
            <a:ext cx="25603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9%</a:t>
            </a:r>
            <a:endParaRPr lang="en-US" sz="3600" dirty="0"/>
          </a:p>
        </p:txBody>
      </p:sp>
      <p:sp>
        <p:nvSpPr>
          <p:cNvPr id="12" name="Text 10"/>
          <p:cNvSpPr/>
          <p:nvPr/>
        </p:nvSpPr>
        <p:spPr>
          <a:xfrm>
            <a:off x="6217920" y="1828800"/>
            <a:ext cx="2560320" cy="594360"/>
          </a:xfrm>
          <a:prstGeom prst="rect">
            <a:avLst/>
          </a:prstGeom>
          <a:noFill/>
          <a:ln/>
        </p:spPr>
        <p:txBody>
          <a:bodyPr wrap="square" lIns="0" tIns="101600" rIns="101600" bIns="0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 all fatal crashes involve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distracted driver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548640" y="2880360"/>
            <a:ext cx="8046720" cy="1371600"/>
          </a:xfrm>
          <a:prstGeom prst="rect">
            <a:avLst/>
          </a:prstGeom>
          <a:solidFill>
            <a:srgbClr val="1B2A4A"/>
          </a:solidFill>
          <a:ln/>
        </p:spPr>
      </p:sp>
      <p:pic>
        <p:nvPicPr>
          <p:cNvPr id="1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" y="3200400"/>
            <a:ext cx="411480" cy="411480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1554480" y="3017520"/>
            <a:ext cx="667512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driver texting at 55 mph covers the length of a football field in 5 seconds — completely blind.
</a:t>
            </a:r>
            <a:endParaRPr lang="en-US" sz="1400" dirty="0"/>
          </a:p>
          <a:p>
            <a:pPr indent="0" marL="0">
              <a:buNone/>
            </a:pPr>
            <a:r>
              <a:rPr lang="en-US" sz="1100" dirty="0">
                <a:solidFill>
                  <a:srgbClr val="D4A85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Commercial drivers are 23x more likely to be in a safety-critical event while texting.</a:t>
            </a:r>
            <a:endParaRPr lang="en-US" sz="1400" dirty="0"/>
          </a:p>
        </p:txBody>
      </p:sp>
      <p:sp>
        <p:nvSpPr>
          <p:cNvPr id="16" name="Text 13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solidFill>
            <a:srgbClr val="F7F8FA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First Underwriters Insurance Brokers  |  (425) 242-5357  |  www.firstunderwriters.com</a:t>
            </a:r>
            <a:endParaRPr lang="en-US" sz="850" dirty="0"/>
          </a:p>
        </p:txBody>
      </p:sp>
      <p:sp>
        <p:nvSpPr>
          <p:cNvPr id="17" name="Text 14"/>
          <p:cNvSpPr/>
          <p:nvPr/>
        </p:nvSpPr>
        <p:spPr>
          <a:xfrm>
            <a:off x="8229600" y="4709160"/>
            <a:ext cx="822960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THREE TYPES OF DISTRACTION</a:t>
            </a:r>
            <a:endParaRPr lang="en-US" sz="2000" dirty="0"/>
          </a:p>
        </p:txBody>
      </p:sp>
      <p:sp>
        <p:nvSpPr>
          <p:cNvPr id="4" name="Text 2"/>
          <p:cNvSpPr/>
          <p:nvPr/>
        </p:nvSpPr>
        <p:spPr>
          <a:xfrm>
            <a:off x="548640" y="777240"/>
            <a:ext cx="8046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Cell phone use is uniquely dangerous because it involves all three types simultaneously.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548640" y="1371600"/>
            <a:ext cx="2560320" cy="2880360"/>
          </a:xfrm>
          <a:prstGeom prst="rect">
            <a:avLst/>
          </a:prstGeom>
          <a:solidFill>
            <a:srgbClr val="F7F8FA"/>
          </a:solidFill>
          <a:ln/>
          <a:effectLst>
            <a:outerShdw sx="100000" sy="100000" kx="0" ky="0" algn="bl" rotWithShape="0" blurRad="50800" dist="25400" dir="8100000">
              <a:srgbClr val="000000">
                <a:alpha val="7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548640" y="1371600"/>
            <a:ext cx="2560320" cy="54864"/>
          </a:xfrm>
          <a:prstGeom prst="rect">
            <a:avLst/>
          </a:prstGeom>
          <a:solidFill>
            <a:srgbClr val="E8913A"/>
          </a:solidFill>
          <a:ln/>
        </p:spPr>
      </p:sp>
      <p:sp>
        <p:nvSpPr>
          <p:cNvPr id="7" name="Shape 5"/>
          <p:cNvSpPr/>
          <p:nvPr/>
        </p:nvSpPr>
        <p:spPr>
          <a:xfrm>
            <a:off x="1463040" y="1600200"/>
            <a:ext cx="640080" cy="640080"/>
          </a:xfrm>
          <a:prstGeom prst="oval">
            <a:avLst/>
          </a:prstGeom>
          <a:solidFill>
            <a:srgbClr val="1B2A4A"/>
          </a:solidFill>
          <a:ln/>
        </p:spPr>
      </p:sp>
      <p:pic>
        <p:nvPicPr>
          <p:cNvPr id="8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81912" y="1719072"/>
            <a:ext cx="411480" cy="41148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548640" y="2377440"/>
            <a:ext cx="25603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Visual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548640" y="2697480"/>
            <a:ext cx="2560320" cy="457200"/>
          </a:xfrm>
          <a:prstGeom prst="rect">
            <a:avLst/>
          </a:prstGeom>
          <a:noFill/>
          <a:ln/>
        </p:spPr>
        <p:txBody>
          <a:bodyPr wrap="square" lIns="0" tIns="101600" rIns="10160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Taking your eyes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 the road</a:t>
            </a:r>
            <a:endParaRPr lang="en-US" sz="1050" dirty="0"/>
          </a:p>
        </p:txBody>
      </p:sp>
      <p:sp>
        <p:nvSpPr>
          <p:cNvPr id="11" name="Text 8"/>
          <p:cNvSpPr/>
          <p:nvPr/>
        </p:nvSpPr>
        <p:spPr>
          <a:xfrm>
            <a:off x="731520" y="3246120"/>
            <a:ext cx="2194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C597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Examples:</a:t>
            </a:r>
            <a:endParaRPr lang="en-US" sz="900" dirty="0"/>
          </a:p>
        </p:txBody>
      </p:sp>
      <p:sp>
        <p:nvSpPr>
          <p:cNvPr id="12" name="Text 9"/>
          <p:cNvSpPr/>
          <p:nvPr/>
        </p:nvSpPr>
        <p:spPr>
          <a:xfrm>
            <a:off x="731520" y="3429000"/>
            <a:ext cx="2194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Texting, looking at GPS,</a:t>
            </a:r>
            <a:endParaRPr lang="en-US" sz="900" dirty="0"/>
          </a:p>
          <a:p>
            <a:pPr indent="0" marL="0">
              <a:buNone/>
            </a:pPr>
            <a:r>
              <a:rPr lang="en-US" sz="9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reading a notification,</a:t>
            </a:r>
            <a:endParaRPr lang="en-US" sz="900" dirty="0"/>
          </a:p>
          <a:p>
            <a:pPr indent="0" marL="0">
              <a:buNone/>
            </a:pPr>
            <a:r>
              <a:rPr lang="en-US" sz="9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glancing at passengers</a:t>
            </a:r>
            <a:endParaRPr lang="en-US" sz="900" dirty="0"/>
          </a:p>
        </p:txBody>
      </p:sp>
      <p:sp>
        <p:nvSpPr>
          <p:cNvPr id="13" name="Shape 10"/>
          <p:cNvSpPr/>
          <p:nvPr/>
        </p:nvSpPr>
        <p:spPr>
          <a:xfrm>
            <a:off x="3383280" y="1371600"/>
            <a:ext cx="2560320" cy="2880360"/>
          </a:xfrm>
          <a:prstGeom prst="rect">
            <a:avLst/>
          </a:prstGeom>
          <a:solidFill>
            <a:srgbClr val="F7F8FA"/>
          </a:solidFill>
          <a:ln/>
          <a:effectLst>
            <a:outerShdw sx="100000" sy="100000" kx="0" ky="0" algn="bl" rotWithShape="0" blurRad="50800" dist="25400" dir="8100000">
              <a:srgbClr val="000000">
                <a:alpha val="7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3383280" y="1371600"/>
            <a:ext cx="2560320" cy="54864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15" name="Shape 12"/>
          <p:cNvSpPr/>
          <p:nvPr/>
        </p:nvSpPr>
        <p:spPr>
          <a:xfrm>
            <a:off x="4297680" y="1600200"/>
            <a:ext cx="640080" cy="640080"/>
          </a:xfrm>
          <a:prstGeom prst="oval">
            <a:avLst/>
          </a:prstGeom>
          <a:solidFill>
            <a:srgbClr val="1B2A4A"/>
          </a:solidFill>
          <a:ln/>
        </p:spPr>
      </p:sp>
      <p:pic>
        <p:nvPicPr>
          <p:cNvPr id="1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6552" y="1719072"/>
            <a:ext cx="411480" cy="411480"/>
          </a:xfrm>
          <a:prstGeom prst="rect">
            <a:avLst/>
          </a:prstGeom>
        </p:spPr>
      </p:pic>
      <p:sp>
        <p:nvSpPr>
          <p:cNvPr id="17" name="Text 13"/>
          <p:cNvSpPr/>
          <p:nvPr/>
        </p:nvSpPr>
        <p:spPr>
          <a:xfrm>
            <a:off x="3383280" y="2377440"/>
            <a:ext cx="25603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Manual</a:t>
            </a:r>
            <a:endParaRPr lang="en-US" sz="1600" dirty="0"/>
          </a:p>
        </p:txBody>
      </p:sp>
      <p:sp>
        <p:nvSpPr>
          <p:cNvPr id="18" name="Text 14"/>
          <p:cNvSpPr/>
          <p:nvPr/>
        </p:nvSpPr>
        <p:spPr>
          <a:xfrm>
            <a:off x="3383280" y="2697480"/>
            <a:ext cx="2560320" cy="457200"/>
          </a:xfrm>
          <a:prstGeom prst="rect">
            <a:avLst/>
          </a:prstGeom>
          <a:noFill/>
          <a:ln/>
        </p:spPr>
        <p:txBody>
          <a:bodyPr wrap="square" lIns="0" tIns="101600" rIns="10160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Taking your hands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 the wheel</a:t>
            </a:r>
            <a:endParaRPr lang="en-US" sz="1050" dirty="0"/>
          </a:p>
        </p:txBody>
      </p:sp>
      <p:sp>
        <p:nvSpPr>
          <p:cNvPr id="19" name="Text 15"/>
          <p:cNvSpPr/>
          <p:nvPr/>
        </p:nvSpPr>
        <p:spPr>
          <a:xfrm>
            <a:off x="3566160" y="3246120"/>
            <a:ext cx="2194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C597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Examples:</a:t>
            </a:r>
            <a:endParaRPr lang="en-US" sz="900" dirty="0"/>
          </a:p>
        </p:txBody>
      </p:sp>
      <p:sp>
        <p:nvSpPr>
          <p:cNvPr id="20" name="Text 16"/>
          <p:cNvSpPr/>
          <p:nvPr/>
        </p:nvSpPr>
        <p:spPr>
          <a:xfrm>
            <a:off x="3566160" y="3429000"/>
            <a:ext cx="2194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Holding a phone, reaching</a:t>
            </a:r>
            <a:endParaRPr lang="en-US" sz="900" dirty="0"/>
          </a:p>
          <a:p>
            <a:pPr indent="0" marL="0">
              <a:buNone/>
            </a:pPr>
            <a:r>
              <a:rPr lang="en-US" sz="9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objects, eating, adjusting</a:t>
            </a:r>
            <a:endParaRPr lang="en-US" sz="900" dirty="0"/>
          </a:p>
          <a:p>
            <a:pPr indent="0" marL="0">
              <a:buNone/>
            </a:pPr>
            <a:r>
              <a:rPr lang="en-US" sz="9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controls while driving</a:t>
            </a:r>
            <a:endParaRPr lang="en-US" sz="900" dirty="0"/>
          </a:p>
        </p:txBody>
      </p:sp>
      <p:sp>
        <p:nvSpPr>
          <p:cNvPr id="21" name="Shape 17"/>
          <p:cNvSpPr/>
          <p:nvPr/>
        </p:nvSpPr>
        <p:spPr>
          <a:xfrm>
            <a:off x="6217920" y="1371600"/>
            <a:ext cx="2560320" cy="2880360"/>
          </a:xfrm>
          <a:prstGeom prst="rect">
            <a:avLst/>
          </a:prstGeom>
          <a:solidFill>
            <a:srgbClr val="F7F8FA"/>
          </a:solidFill>
          <a:ln/>
          <a:effectLst>
            <a:outerShdw sx="100000" sy="100000" kx="0" ky="0" algn="bl" rotWithShape="0" blurRad="50800" dist="25400" dir="8100000">
              <a:srgbClr val="000000">
                <a:alpha val="7000"/>
              </a:srgbClr>
            </a:outerShdw>
          </a:effectLst>
        </p:spPr>
      </p:sp>
      <p:sp>
        <p:nvSpPr>
          <p:cNvPr id="22" name="Shape 18"/>
          <p:cNvSpPr/>
          <p:nvPr/>
        </p:nvSpPr>
        <p:spPr>
          <a:xfrm>
            <a:off x="6217920" y="1371600"/>
            <a:ext cx="2560320" cy="54864"/>
          </a:xfrm>
          <a:prstGeom prst="rect">
            <a:avLst/>
          </a:prstGeom>
          <a:solidFill>
            <a:srgbClr val="1B2A4A"/>
          </a:solidFill>
          <a:ln/>
        </p:spPr>
      </p:sp>
      <p:sp>
        <p:nvSpPr>
          <p:cNvPr id="23" name="Shape 19"/>
          <p:cNvSpPr/>
          <p:nvPr/>
        </p:nvSpPr>
        <p:spPr>
          <a:xfrm>
            <a:off x="7132320" y="1600200"/>
            <a:ext cx="640080" cy="640080"/>
          </a:xfrm>
          <a:prstGeom prst="oval">
            <a:avLst/>
          </a:prstGeom>
          <a:solidFill>
            <a:srgbClr val="1B2A4A"/>
          </a:solidFill>
          <a:ln/>
        </p:spPr>
      </p:sp>
      <p:pic>
        <p:nvPicPr>
          <p:cNvPr id="2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1192" y="1719072"/>
            <a:ext cx="411480" cy="411480"/>
          </a:xfrm>
          <a:prstGeom prst="rect">
            <a:avLst/>
          </a:prstGeom>
        </p:spPr>
      </p:pic>
      <p:sp>
        <p:nvSpPr>
          <p:cNvPr id="25" name="Text 20"/>
          <p:cNvSpPr/>
          <p:nvPr/>
        </p:nvSpPr>
        <p:spPr>
          <a:xfrm>
            <a:off x="6217920" y="2377440"/>
            <a:ext cx="25603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Cognitive</a:t>
            </a:r>
            <a:endParaRPr lang="en-US" sz="1600" dirty="0"/>
          </a:p>
        </p:txBody>
      </p:sp>
      <p:sp>
        <p:nvSpPr>
          <p:cNvPr id="26" name="Text 21"/>
          <p:cNvSpPr/>
          <p:nvPr/>
        </p:nvSpPr>
        <p:spPr>
          <a:xfrm>
            <a:off x="6217920" y="2697480"/>
            <a:ext cx="2560320" cy="457200"/>
          </a:xfrm>
          <a:prstGeom prst="rect">
            <a:avLst/>
          </a:prstGeom>
          <a:noFill/>
          <a:ln/>
        </p:spPr>
        <p:txBody>
          <a:bodyPr wrap="square" lIns="0" tIns="101600" rIns="10160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Taking your mind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 driving</a:t>
            </a:r>
            <a:endParaRPr lang="en-US" sz="1050" dirty="0"/>
          </a:p>
        </p:txBody>
      </p:sp>
      <p:sp>
        <p:nvSpPr>
          <p:cNvPr id="27" name="Text 22"/>
          <p:cNvSpPr/>
          <p:nvPr/>
        </p:nvSpPr>
        <p:spPr>
          <a:xfrm>
            <a:off x="6400800" y="3246120"/>
            <a:ext cx="2194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C597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Examples:</a:t>
            </a:r>
            <a:endParaRPr lang="en-US" sz="900" dirty="0"/>
          </a:p>
        </p:txBody>
      </p:sp>
      <p:sp>
        <p:nvSpPr>
          <p:cNvPr id="28" name="Text 23"/>
          <p:cNvSpPr/>
          <p:nvPr/>
        </p:nvSpPr>
        <p:spPr>
          <a:xfrm>
            <a:off x="6400800" y="3429000"/>
            <a:ext cx="2194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Phone conversations, daydreaming,</a:t>
            </a:r>
            <a:endParaRPr lang="en-US" sz="900" dirty="0"/>
          </a:p>
          <a:p>
            <a:pPr indent="0" marL="0">
              <a:buNone/>
            </a:pPr>
            <a:r>
              <a:rPr lang="en-US" sz="9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emotional distress, complex</a:t>
            </a:r>
            <a:endParaRPr lang="en-US" sz="900" dirty="0"/>
          </a:p>
          <a:p>
            <a:pPr indent="0" marL="0">
              <a:buNone/>
            </a:pPr>
            <a:r>
              <a:rPr lang="en-US" sz="9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problem-solving</a:t>
            </a:r>
            <a:endParaRPr lang="en-US" sz="900" dirty="0"/>
          </a:p>
        </p:txBody>
      </p:sp>
      <p:sp>
        <p:nvSpPr>
          <p:cNvPr id="29" name="Text 24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solidFill>
            <a:srgbClr val="F7F8FA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First Underwriters Insurance Brokers  |  (425) 242-5357  |  www.firstunderwriters.com</a:t>
            </a:r>
            <a:endParaRPr lang="en-US" sz="850" dirty="0"/>
          </a:p>
        </p:txBody>
      </p:sp>
      <p:sp>
        <p:nvSpPr>
          <p:cNvPr id="30" name="Text 25"/>
          <p:cNvSpPr/>
          <p:nvPr/>
        </p:nvSpPr>
        <p:spPr>
          <a:xfrm>
            <a:off x="8229600" y="4709160"/>
            <a:ext cx="822960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FMCSA REGULATIONS: WHAT THE LAW SAYS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1005840"/>
            <a:ext cx="8046720" cy="1463040"/>
          </a:xfrm>
          <a:prstGeom prst="rect">
            <a:avLst/>
          </a:prstGeom>
          <a:solidFill>
            <a:srgbClr val="F7F8FA"/>
          </a:solidFill>
          <a:ln/>
          <a:effectLst>
            <a:outerShdw sx="100000" sy="100000" kx="0" ky="0" algn="bl" rotWithShape="0" blurRad="50800" dist="25400" dir="8100000">
              <a:srgbClr val="000000">
                <a:alpha val="7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005840"/>
            <a:ext cx="64008" cy="1463040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6" name="Text 4"/>
          <p:cNvSpPr/>
          <p:nvPr/>
        </p:nvSpPr>
        <p:spPr>
          <a:xfrm>
            <a:off x="822960" y="1097280"/>
            <a:ext cx="3200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C597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49 CFR §392.80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22960" y="132588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Texting Ban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822960" y="1645920"/>
            <a:ext cx="47548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texting, emailing, or using a handheld device to access the internet while driving a CMV. Includes manually entering text into, or reading text from, any electronic device.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5943600" y="1188720"/>
            <a:ext cx="2377440" cy="1097280"/>
          </a:xfrm>
          <a:prstGeom prst="rect">
            <a:avLst/>
          </a:prstGeom>
          <a:solidFill>
            <a:srgbClr val="1B2A4A"/>
          </a:solidFill>
          <a:ln/>
        </p:spPr>
      </p:sp>
      <p:sp>
        <p:nvSpPr>
          <p:cNvPr id="10" name="Text 8"/>
          <p:cNvSpPr/>
          <p:nvPr/>
        </p:nvSpPr>
        <p:spPr>
          <a:xfrm>
            <a:off x="5943600" y="1234440"/>
            <a:ext cx="23774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00" b="1" spc="200" kern="0" dirty="0">
                <a:solidFill>
                  <a:srgbClr val="C597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PENALTIES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5943600" y="1463040"/>
            <a:ext cx="2377440" cy="731520"/>
          </a:xfrm>
          <a:prstGeom prst="rect">
            <a:avLst/>
          </a:prstGeom>
          <a:noFill/>
          <a:ln/>
        </p:spPr>
        <p:txBody>
          <a:bodyPr wrap="square" lIns="0" tIns="101600" rIns="101600" bIns="0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Driver: up to $2,750 per violation</a:t>
            </a:r>
            <a:endParaRPr lang="en-US" sz="1000" dirty="0"/>
          </a:p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Carrier: up to $11,000 per violation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548640" y="2697480"/>
            <a:ext cx="8046720" cy="1463040"/>
          </a:xfrm>
          <a:prstGeom prst="rect">
            <a:avLst/>
          </a:prstGeom>
          <a:solidFill>
            <a:srgbClr val="F7F8FA"/>
          </a:solidFill>
          <a:ln/>
          <a:effectLst>
            <a:outerShdw sx="100000" sy="100000" kx="0" ky="0" algn="bl" rotWithShape="0" blurRad="50800" dist="25400" dir="8100000">
              <a:srgbClr val="000000">
                <a:alpha val="7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548640" y="2697480"/>
            <a:ext cx="64008" cy="1463040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14" name="Text 12"/>
          <p:cNvSpPr/>
          <p:nvPr/>
        </p:nvSpPr>
        <p:spPr>
          <a:xfrm>
            <a:off x="822960" y="2788920"/>
            <a:ext cx="3200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C597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49 CFR §392.82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822960" y="301752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Phone Restriction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822960" y="3337560"/>
            <a:ext cx="47548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use of a hand-held mobile telephone while driving a CMV. Drivers may only use hands-free devices that can be activated with a single button press.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5943600" y="2880360"/>
            <a:ext cx="2377440" cy="1097280"/>
          </a:xfrm>
          <a:prstGeom prst="rect">
            <a:avLst/>
          </a:prstGeom>
          <a:solidFill>
            <a:srgbClr val="1B2A4A"/>
          </a:solidFill>
          <a:ln/>
        </p:spPr>
      </p:sp>
      <p:sp>
        <p:nvSpPr>
          <p:cNvPr id="18" name="Text 16"/>
          <p:cNvSpPr/>
          <p:nvPr/>
        </p:nvSpPr>
        <p:spPr>
          <a:xfrm>
            <a:off x="5943600" y="2926080"/>
            <a:ext cx="23774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00" b="1" spc="200" kern="0" dirty="0">
                <a:solidFill>
                  <a:srgbClr val="C597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PENALTIES</a:t>
            </a:r>
            <a:endParaRPr lang="en-US" sz="800" dirty="0"/>
          </a:p>
        </p:txBody>
      </p:sp>
      <p:sp>
        <p:nvSpPr>
          <p:cNvPr id="19" name="Text 17"/>
          <p:cNvSpPr/>
          <p:nvPr/>
        </p:nvSpPr>
        <p:spPr>
          <a:xfrm>
            <a:off x="5943600" y="3154680"/>
            <a:ext cx="2377440" cy="731520"/>
          </a:xfrm>
          <a:prstGeom prst="rect">
            <a:avLst/>
          </a:prstGeom>
          <a:noFill/>
          <a:ln/>
        </p:spPr>
        <p:txBody>
          <a:bodyPr wrap="square" lIns="0" tIns="101600" rIns="101600" bIns="0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Driver: up to $2,750 per violation</a:t>
            </a:r>
            <a:endParaRPr lang="en-US" sz="1000" dirty="0"/>
          </a:p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Disqualification after 2+ violations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solidFill>
            <a:srgbClr val="F7F8FA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First Underwriters Insurance Brokers  |  (425) 242-5357  |  www.firstunderwriters.com</a:t>
            </a:r>
            <a:endParaRPr lang="en-US" sz="850" dirty="0"/>
          </a:p>
        </p:txBody>
      </p:sp>
      <p:sp>
        <p:nvSpPr>
          <p:cNvPr id="21" name="Text 19"/>
          <p:cNvSpPr/>
          <p:nvPr/>
        </p:nvSpPr>
        <p:spPr>
          <a:xfrm>
            <a:off x="8229600" y="4709160"/>
            <a:ext cx="822960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CSA SCORE IMPACT &amp; INSURANCE CONSEQUENCES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1005840"/>
            <a:ext cx="3840480" cy="3291840"/>
          </a:xfrm>
          <a:prstGeom prst="rect">
            <a:avLst/>
          </a:prstGeom>
          <a:solidFill>
            <a:srgbClr val="F7F8FA"/>
          </a:solidFill>
          <a:ln/>
          <a:effectLst>
            <a:outerShdw sx="100000" sy="100000" kx="0" ky="0" algn="bl" rotWithShape="0" blurRad="50800" dist="25400" dir="8100000">
              <a:srgbClr val="000000">
                <a:alpha val="7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005840"/>
            <a:ext cx="3840480" cy="54864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6" name="Text 4"/>
          <p:cNvSpPr/>
          <p:nvPr/>
        </p:nvSpPr>
        <p:spPr>
          <a:xfrm>
            <a:off x="822960" y="118872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How Violations Affect CSA Scores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822960" y="1600200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Distracted driving falls under the Unsafe Driving BASIC category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822960" y="2103120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Recent violations (0-6 months) are weighted 3x heavier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822960" y="2606040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 scores trigger FMCSA investigations and interventions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822960" y="3108960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Scores above 65% threshold invite enforcement action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4754880" y="1005840"/>
            <a:ext cx="3840480" cy="3291840"/>
          </a:xfrm>
          <a:prstGeom prst="rect">
            <a:avLst/>
          </a:prstGeom>
          <a:solidFill>
            <a:srgbClr val="1B2A4A"/>
          </a:solidFill>
          <a:ln/>
        </p:spPr>
      </p:sp>
      <p:sp>
        <p:nvSpPr>
          <p:cNvPr id="12" name="Text 10"/>
          <p:cNvSpPr/>
          <p:nvPr/>
        </p:nvSpPr>
        <p:spPr>
          <a:xfrm>
            <a:off x="5029200" y="118872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Insurance &amp; Business Impact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5029200" y="1600200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Premium increases of 20-50% or more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5029200" y="2103120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Coverage restrictions or non-renewal</a:t>
            </a:r>
            <a:endParaRPr lang="en-US" sz="1050" dirty="0"/>
          </a:p>
        </p:txBody>
      </p:sp>
      <p:sp>
        <p:nvSpPr>
          <p:cNvPr id="15" name="Text 13"/>
          <p:cNvSpPr/>
          <p:nvPr/>
        </p:nvSpPr>
        <p:spPr>
          <a:xfrm>
            <a:off x="5029200" y="2606040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Catastrophic liability in lawsuits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5029200" y="3108960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Plaintiffs use violations as negligence evidence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solidFill>
            <a:srgbClr val="F7F8FA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First Underwriters Insurance Brokers  |  (425) 242-5357  |  www.firstunderwriters.com</a:t>
            </a:r>
            <a:endParaRPr lang="en-US" sz="850" dirty="0"/>
          </a:p>
        </p:txBody>
      </p:sp>
      <p:sp>
        <p:nvSpPr>
          <p:cNvPr id="18" name="Text 16"/>
          <p:cNvSpPr/>
          <p:nvPr/>
        </p:nvSpPr>
        <p:spPr>
          <a:xfrm>
            <a:off x="8229600" y="4709160"/>
            <a:ext cx="822960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OUR COMPANY CELL PHONE POLICY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960120"/>
            <a:ext cx="8046720" cy="475488"/>
          </a:xfrm>
          <a:prstGeom prst="rect">
            <a:avLst/>
          </a:prstGeom>
          <a:solidFill>
            <a:srgbClr val="F7F8FA"/>
          </a:solidFill>
          <a:ln/>
        </p:spPr>
      </p:sp>
      <p:sp>
        <p:nvSpPr>
          <p:cNvPr id="5" name="Shape 3"/>
          <p:cNvSpPr/>
          <p:nvPr/>
        </p:nvSpPr>
        <p:spPr>
          <a:xfrm>
            <a:off x="731520" y="1014984"/>
            <a:ext cx="365760" cy="365760"/>
          </a:xfrm>
          <a:prstGeom prst="oval">
            <a:avLst/>
          </a:prstGeom>
          <a:solidFill>
            <a:srgbClr val="1B2A4A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4672" y="1078992"/>
            <a:ext cx="219456" cy="219456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280160" y="960120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handheld device use of any kind while the vehicle is in motion</a:t>
            </a:r>
            <a:endParaRPr lang="en-US" sz="1200" dirty="0"/>
          </a:p>
        </p:txBody>
      </p:sp>
      <p:sp>
        <p:nvSpPr>
          <p:cNvPr id="8" name="Shape 5"/>
          <p:cNvSpPr/>
          <p:nvPr/>
        </p:nvSpPr>
        <p:spPr>
          <a:xfrm>
            <a:off x="548640" y="1527048"/>
            <a:ext cx="8046720" cy="47548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9" name="Shape 6"/>
          <p:cNvSpPr/>
          <p:nvPr/>
        </p:nvSpPr>
        <p:spPr>
          <a:xfrm>
            <a:off x="731520" y="1581912"/>
            <a:ext cx="365760" cy="365760"/>
          </a:xfrm>
          <a:prstGeom prst="oval">
            <a:avLst/>
          </a:prstGeom>
          <a:solidFill>
            <a:srgbClr val="1B2A4A"/>
          </a:solidFill>
          <a:ln/>
        </p:spPr>
      </p:sp>
      <p:pic>
        <p:nvPicPr>
          <p:cNvPr id="10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672" y="1645920"/>
            <a:ext cx="219456" cy="219456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280160" y="1527048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devices must be secured and silenced before putting the vehicle in gear</a:t>
            </a:r>
            <a:endParaRPr lang="en-US" sz="1200" dirty="0"/>
          </a:p>
        </p:txBody>
      </p:sp>
      <p:sp>
        <p:nvSpPr>
          <p:cNvPr id="12" name="Shape 8"/>
          <p:cNvSpPr/>
          <p:nvPr/>
        </p:nvSpPr>
        <p:spPr>
          <a:xfrm>
            <a:off x="548640" y="2093976"/>
            <a:ext cx="8046720" cy="475488"/>
          </a:xfrm>
          <a:prstGeom prst="rect">
            <a:avLst/>
          </a:prstGeom>
          <a:solidFill>
            <a:srgbClr val="F7F8FA"/>
          </a:solidFill>
          <a:ln/>
        </p:spPr>
      </p:sp>
      <p:sp>
        <p:nvSpPr>
          <p:cNvPr id="13" name="Shape 9"/>
          <p:cNvSpPr/>
          <p:nvPr/>
        </p:nvSpPr>
        <p:spPr>
          <a:xfrm>
            <a:off x="731520" y="2148840"/>
            <a:ext cx="365760" cy="365760"/>
          </a:xfrm>
          <a:prstGeom prst="oval">
            <a:avLst/>
          </a:prstGeom>
          <a:solidFill>
            <a:srgbClr val="1B2A4A"/>
          </a:solidFill>
          <a:ln/>
        </p:spPr>
      </p:sp>
      <p:pic>
        <p:nvPicPr>
          <p:cNvPr id="1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672" y="2212848"/>
            <a:ext cx="219456" cy="219456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280160" y="2093976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Pull over to a safe, legal location if you need to make or take a call</a:t>
            </a:r>
            <a:endParaRPr lang="en-US" sz="1200" dirty="0"/>
          </a:p>
        </p:txBody>
      </p:sp>
      <p:sp>
        <p:nvSpPr>
          <p:cNvPr id="16" name="Shape 11"/>
          <p:cNvSpPr/>
          <p:nvPr/>
        </p:nvSpPr>
        <p:spPr>
          <a:xfrm>
            <a:off x="548640" y="2660904"/>
            <a:ext cx="8046720" cy="47548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17" name="Shape 12"/>
          <p:cNvSpPr/>
          <p:nvPr/>
        </p:nvSpPr>
        <p:spPr>
          <a:xfrm>
            <a:off x="731520" y="2715768"/>
            <a:ext cx="365760" cy="365760"/>
          </a:xfrm>
          <a:prstGeom prst="oval">
            <a:avLst/>
          </a:prstGeom>
          <a:solidFill>
            <a:srgbClr val="1B2A4A"/>
          </a:solidFill>
          <a:ln/>
        </p:spPr>
      </p:sp>
      <p:pic>
        <p:nvPicPr>
          <p:cNvPr id="18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672" y="2779776"/>
            <a:ext cx="219456" cy="219456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1280160" y="2660904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Hands-free use permitted only where allowed by state law (check your route)</a:t>
            </a:r>
            <a:endParaRPr lang="en-US" sz="1200" dirty="0"/>
          </a:p>
        </p:txBody>
      </p:sp>
      <p:sp>
        <p:nvSpPr>
          <p:cNvPr id="20" name="Shape 14"/>
          <p:cNvSpPr/>
          <p:nvPr/>
        </p:nvSpPr>
        <p:spPr>
          <a:xfrm>
            <a:off x="548640" y="3227832"/>
            <a:ext cx="8046720" cy="475488"/>
          </a:xfrm>
          <a:prstGeom prst="rect">
            <a:avLst/>
          </a:prstGeom>
          <a:solidFill>
            <a:srgbClr val="F7F8FA"/>
          </a:solidFill>
          <a:ln/>
        </p:spPr>
      </p:sp>
      <p:sp>
        <p:nvSpPr>
          <p:cNvPr id="21" name="Shape 15"/>
          <p:cNvSpPr/>
          <p:nvPr/>
        </p:nvSpPr>
        <p:spPr>
          <a:xfrm>
            <a:off x="731520" y="3282696"/>
            <a:ext cx="365760" cy="365760"/>
          </a:xfrm>
          <a:prstGeom prst="oval">
            <a:avLst/>
          </a:prstGeom>
          <a:solidFill>
            <a:srgbClr val="1B2A4A"/>
          </a:solidFill>
          <a:ln/>
        </p:spPr>
      </p:sp>
      <p:pic>
        <p:nvPicPr>
          <p:cNvPr id="22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672" y="3346704"/>
            <a:ext cx="219456" cy="219456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1280160" y="32278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texting, emailing, browsing, or social media — even at traffic stops</a:t>
            </a:r>
            <a:endParaRPr lang="en-US" sz="1200" dirty="0"/>
          </a:p>
        </p:txBody>
      </p:sp>
      <p:sp>
        <p:nvSpPr>
          <p:cNvPr id="24" name="Shape 17"/>
          <p:cNvSpPr/>
          <p:nvPr/>
        </p:nvSpPr>
        <p:spPr>
          <a:xfrm>
            <a:off x="548640" y="3794760"/>
            <a:ext cx="8046720" cy="47548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25" name="Shape 18"/>
          <p:cNvSpPr/>
          <p:nvPr/>
        </p:nvSpPr>
        <p:spPr>
          <a:xfrm>
            <a:off x="731520" y="3849624"/>
            <a:ext cx="365760" cy="365760"/>
          </a:xfrm>
          <a:prstGeom prst="oval">
            <a:avLst/>
          </a:prstGeom>
          <a:solidFill>
            <a:srgbClr val="1B2A4A"/>
          </a:solidFill>
          <a:ln/>
        </p:spPr>
      </p:sp>
      <p:pic>
        <p:nvPicPr>
          <p:cNvPr id="26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4672" y="3913632"/>
            <a:ext cx="219456" cy="219456"/>
          </a:xfrm>
          <a:prstGeom prst="rect">
            <a:avLst/>
          </a:prstGeom>
        </p:spPr>
      </p:pic>
      <p:sp>
        <p:nvSpPr>
          <p:cNvPr id="27" name="Text 19"/>
          <p:cNvSpPr/>
          <p:nvPr/>
        </p:nvSpPr>
        <p:spPr>
          <a:xfrm>
            <a:off x="1280160" y="3794760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 observed distracted driving behavior without fear of retaliation</a:t>
            </a:r>
            <a:endParaRPr lang="en-US" sz="1200" dirty="0"/>
          </a:p>
        </p:txBody>
      </p:sp>
      <p:sp>
        <p:nvSpPr>
          <p:cNvPr id="28" name="Shape 20"/>
          <p:cNvSpPr/>
          <p:nvPr/>
        </p:nvSpPr>
        <p:spPr>
          <a:xfrm>
            <a:off x="548640" y="4434840"/>
            <a:ext cx="8046720" cy="54864"/>
          </a:xfrm>
          <a:prstGeom prst="rect">
            <a:avLst/>
          </a:prstGeom>
          <a:solidFill>
            <a:srgbClr val="C53030"/>
          </a:solidFill>
          <a:ln/>
        </p:spPr>
      </p:sp>
      <p:sp>
        <p:nvSpPr>
          <p:cNvPr id="29" name="Text 21"/>
          <p:cNvSpPr/>
          <p:nvPr/>
        </p:nvSpPr>
        <p:spPr>
          <a:xfrm>
            <a:off x="548640" y="4114800"/>
            <a:ext cx="8046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530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Violations may result in disciplinary action up to and including termination of employment.</a:t>
            </a:r>
            <a:endParaRPr lang="en-US" sz="1000" dirty="0"/>
          </a:p>
        </p:txBody>
      </p:sp>
      <p:sp>
        <p:nvSpPr>
          <p:cNvPr id="30" name="Text 22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solidFill>
            <a:srgbClr val="F7F8FA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First Underwriters Insurance Brokers  |  (425) 242-5357  |  www.firstunderwriters.com</a:t>
            </a:r>
            <a:endParaRPr lang="en-US" sz="850" dirty="0"/>
          </a:p>
        </p:txBody>
      </p:sp>
      <p:sp>
        <p:nvSpPr>
          <p:cNvPr id="31" name="Text 23"/>
          <p:cNvSpPr/>
          <p:nvPr/>
        </p:nvSpPr>
        <p:spPr>
          <a:xfrm>
            <a:off x="8229600" y="4709160"/>
            <a:ext cx="822960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TECHNOLOGY SOLUTIONS WE USE</a:t>
            </a:r>
            <a:endParaRPr lang="en-US" sz="2000" dirty="0"/>
          </a:p>
        </p:txBody>
      </p:sp>
      <p:sp>
        <p:nvSpPr>
          <p:cNvPr id="4" name="Text 2"/>
          <p:cNvSpPr/>
          <p:nvPr/>
        </p:nvSpPr>
        <p:spPr>
          <a:xfrm>
            <a:off x="548640" y="777240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Technology helps enforce policy and protect everyone on the road.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548640" y="1234440"/>
            <a:ext cx="3840480" cy="1371600"/>
          </a:xfrm>
          <a:prstGeom prst="rect">
            <a:avLst/>
          </a:prstGeom>
          <a:solidFill>
            <a:srgbClr val="1B2A4A"/>
          </a:solidFill>
          <a:ln/>
          <a:effectLst>
            <a:outerShdw sx="100000" sy="100000" kx="0" ky="0" algn="bl" rotWithShape="0" blurRad="50800" dist="25400" dir="8100000">
              <a:srgbClr val="000000">
                <a:alpha val="8000"/>
              </a:srgbClr>
            </a:outerShdw>
          </a:effectLst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7240" y="1554480"/>
            <a:ext cx="411480" cy="41148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325880" y="1371600"/>
            <a:ext cx="2834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Phone-Locking Apps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1325880" y="1691640"/>
            <a:ext cx="2834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Automatically disable phone functions when vehicle is in motion. GPS and accelerometer detect driving and block texting, calls, and apps.</a:t>
            </a:r>
            <a:endParaRPr lang="en-US" sz="950" dirty="0"/>
          </a:p>
        </p:txBody>
      </p:sp>
      <p:sp>
        <p:nvSpPr>
          <p:cNvPr id="9" name="Shape 6"/>
          <p:cNvSpPr/>
          <p:nvPr/>
        </p:nvSpPr>
        <p:spPr>
          <a:xfrm>
            <a:off x="4663440" y="1234440"/>
            <a:ext cx="3840480" cy="1371600"/>
          </a:xfrm>
          <a:prstGeom prst="rect">
            <a:avLst/>
          </a:prstGeom>
          <a:solidFill>
            <a:srgbClr val="2A3B5D"/>
          </a:solidFill>
          <a:ln/>
          <a:effectLst>
            <a:outerShdw sx="100000" sy="100000" kx="0" ky="0" algn="bl" rotWithShape="0" blurRad="50800" dist="25400" dir="8100000">
              <a:srgbClr val="000000">
                <a:alpha val="8000"/>
              </a:srgbClr>
            </a:outerShdw>
          </a:effectLst>
        </p:spPr>
      </p:sp>
      <p:pic>
        <p:nvPicPr>
          <p:cNvPr id="10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2040" y="1554480"/>
            <a:ext cx="411480" cy="41148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5440680" y="1371600"/>
            <a:ext cx="2834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Driver-Facing Cameras</a:t>
            </a:r>
            <a:endParaRPr lang="en-US" sz="1300" dirty="0"/>
          </a:p>
        </p:txBody>
      </p:sp>
      <p:sp>
        <p:nvSpPr>
          <p:cNvPr id="12" name="Text 8"/>
          <p:cNvSpPr/>
          <p:nvPr/>
        </p:nvSpPr>
        <p:spPr>
          <a:xfrm>
            <a:off x="5440680" y="1691640"/>
            <a:ext cx="2834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AI-powered cameras detect distraction in real-time — eye tracking, phone-in-hand detection, and drowsiness monitoring with instant alerts.</a:t>
            </a:r>
            <a:endParaRPr lang="en-US" sz="950" dirty="0"/>
          </a:p>
        </p:txBody>
      </p:sp>
      <p:sp>
        <p:nvSpPr>
          <p:cNvPr id="13" name="Shape 9"/>
          <p:cNvSpPr/>
          <p:nvPr/>
        </p:nvSpPr>
        <p:spPr>
          <a:xfrm>
            <a:off x="548640" y="2834640"/>
            <a:ext cx="3840480" cy="1371600"/>
          </a:xfrm>
          <a:prstGeom prst="rect">
            <a:avLst/>
          </a:prstGeom>
          <a:solidFill>
            <a:srgbClr val="3A4D6F"/>
          </a:solidFill>
          <a:ln/>
          <a:effectLst>
            <a:outerShdw sx="100000" sy="100000" kx="0" ky="0" algn="bl" rotWithShape="0" blurRad="50800" dist="25400" dir="8100000">
              <a:srgbClr val="000000">
                <a:alpha val="8000"/>
              </a:srgbClr>
            </a:outerShdw>
          </a:effectLst>
        </p:spPr>
      </p:sp>
      <p:pic>
        <p:nvPicPr>
          <p:cNvPr id="1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" y="3154680"/>
            <a:ext cx="411480" cy="411480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325880" y="2971800"/>
            <a:ext cx="2834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Telematics Integration</a:t>
            </a:r>
            <a:endParaRPr lang="en-US" sz="1300" dirty="0"/>
          </a:p>
        </p:txBody>
      </p:sp>
      <p:sp>
        <p:nvSpPr>
          <p:cNvPr id="16" name="Text 11"/>
          <p:cNvSpPr/>
          <p:nvPr/>
        </p:nvSpPr>
        <p:spPr>
          <a:xfrm>
            <a:off x="1325880" y="3291840"/>
            <a:ext cx="2834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Fleet management platforms track phone use events, generate driver scorecards, and identify coaching opportunities with data-driven insights.</a:t>
            </a:r>
            <a:endParaRPr lang="en-US" sz="950" dirty="0"/>
          </a:p>
        </p:txBody>
      </p:sp>
      <p:sp>
        <p:nvSpPr>
          <p:cNvPr id="17" name="Shape 12"/>
          <p:cNvSpPr/>
          <p:nvPr/>
        </p:nvSpPr>
        <p:spPr>
          <a:xfrm>
            <a:off x="4663440" y="2834640"/>
            <a:ext cx="3840480" cy="1371600"/>
          </a:xfrm>
          <a:prstGeom prst="rect">
            <a:avLst/>
          </a:prstGeom>
          <a:solidFill>
            <a:srgbClr val="4A5F81"/>
          </a:solidFill>
          <a:ln/>
          <a:effectLst>
            <a:outerShdw sx="100000" sy="100000" kx="0" ky="0" algn="bl" rotWithShape="0" blurRad="50800" dist="25400" dir="8100000">
              <a:srgbClr val="000000">
                <a:alpha val="8000"/>
              </a:srgbClr>
            </a:outerShdw>
          </a:effectLst>
        </p:spPr>
      </p:sp>
      <p:pic>
        <p:nvPicPr>
          <p:cNvPr id="18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2040" y="3154680"/>
            <a:ext cx="411480" cy="411480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5440680" y="2971800"/>
            <a:ext cx="2834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Delayed Message Delivery</a:t>
            </a:r>
            <a:endParaRPr lang="en-US" sz="1300" dirty="0"/>
          </a:p>
        </p:txBody>
      </p:sp>
      <p:sp>
        <p:nvSpPr>
          <p:cNvPr id="20" name="Text 14"/>
          <p:cNvSpPr/>
          <p:nvPr/>
        </p:nvSpPr>
        <p:spPr>
          <a:xfrm>
            <a:off x="5440680" y="3291840"/>
            <a:ext cx="2834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Systems queue incoming messages and calls, delivering them only when the vehicle stops. Senders receive auto-replies that driver is en route.</a:t>
            </a:r>
            <a:endParaRPr lang="en-US" sz="950" dirty="0"/>
          </a:p>
        </p:txBody>
      </p:sp>
      <p:sp>
        <p:nvSpPr>
          <p:cNvPr id="21" name="Text 15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solidFill>
            <a:srgbClr val="F7F8FA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First Underwriters Insurance Brokers  |  (425) 242-5357  |  www.firstunderwriters.com</a:t>
            </a:r>
            <a:endParaRPr lang="en-US" sz="850" dirty="0"/>
          </a:p>
        </p:txBody>
      </p:sp>
      <p:sp>
        <p:nvSpPr>
          <p:cNvPr id="22" name="Text 16"/>
          <p:cNvSpPr/>
          <p:nvPr/>
        </p:nvSpPr>
        <p:spPr>
          <a:xfrm>
            <a:off x="8229600" y="4709160"/>
            <a:ext cx="822960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1B2A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REAL-WORLD CONSEQUENCES</a:t>
            </a:r>
            <a:endParaRPr lang="en-US" sz="2000" dirty="0"/>
          </a:p>
        </p:txBody>
      </p:sp>
      <p:sp>
        <p:nvSpPr>
          <p:cNvPr id="4" name="Text 2"/>
          <p:cNvSpPr/>
          <p:nvPr/>
        </p:nvSpPr>
        <p:spPr>
          <a:xfrm>
            <a:off x="548640" y="777240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happens when distracted driving leads to an accident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548640" y="1280160"/>
            <a:ext cx="3840480" cy="1371600"/>
          </a:xfrm>
          <a:prstGeom prst="rect">
            <a:avLst/>
          </a:prstGeom>
          <a:solidFill>
            <a:srgbClr val="2A3B5D"/>
          </a:solidFill>
          <a:ln/>
          <a:effectLst>
            <a:outerShdw sx="100000" sy="100000" kx="0" ky="0" algn="bl" rotWithShape="0" blurRad="50800" dist="25400" dir="8100000">
              <a:srgbClr val="000000">
                <a:alpha val="10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548640" y="1280160"/>
            <a:ext cx="64008" cy="1371600"/>
          </a:xfrm>
          <a:prstGeom prst="rect">
            <a:avLst/>
          </a:prstGeom>
          <a:solidFill>
            <a:srgbClr val="C53030"/>
          </a:solidFill>
          <a:ln/>
        </p:spPr>
      </p:sp>
      <p:sp>
        <p:nvSpPr>
          <p:cNvPr id="7" name="Shape 5"/>
          <p:cNvSpPr/>
          <p:nvPr/>
        </p:nvSpPr>
        <p:spPr>
          <a:xfrm>
            <a:off x="777240" y="1600200"/>
            <a:ext cx="457200" cy="457200"/>
          </a:xfrm>
          <a:prstGeom prst="oval">
            <a:avLst/>
          </a:prstGeom>
          <a:solidFill>
            <a:srgbClr val="C53030"/>
          </a:solidFill>
          <a:ln/>
        </p:spPr>
      </p:sp>
      <p:pic>
        <p:nvPicPr>
          <p:cNvPr id="8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8680" y="1691640"/>
            <a:ext cx="274320" cy="27432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1417320" y="146304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Legal Liability</a:t>
            </a:r>
            <a:endParaRPr lang="en-US" sz="1300" dirty="0"/>
          </a:p>
        </p:txBody>
      </p:sp>
      <p:sp>
        <p:nvSpPr>
          <p:cNvPr id="10" name="Text 7"/>
          <p:cNvSpPr/>
          <p:nvPr/>
        </p:nvSpPr>
        <p:spPr>
          <a:xfrm>
            <a:off x="1417320" y="1783080"/>
            <a:ext cx="2743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Nuclear verdicts exceeding $10M+ are increasingly common when phone records prove distraction at time of crash.</a:t>
            </a:r>
            <a:endParaRPr lang="en-US" sz="950" dirty="0"/>
          </a:p>
        </p:txBody>
      </p:sp>
      <p:sp>
        <p:nvSpPr>
          <p:cNvPr id="11" name="Shape 8"/>
          <p:cNvSpPr/>
          <p:nvPr/>
        </p:nvSpPr>
        <p:spPr>
          <a:xfrm>
            <a:off x="4663440" y="1280160"/>
            <a:ext cx="3840480" cy="1371600"/>
          </a:xfrm>
          <a:prstGeom prst="rect">
            <a:avLst/>
          </a:prstGeom>
          <a:solidFill>
            <a:srgbClr val="2A3B5D"/>
          </a:solidFill>
          <a:ln/>
          <a:effectLst>
            <a:outerShdw sx="100000" sy="100000" kx="0" ky="0" algn="bl" rotWithShape="0" blurRad="50800" dist="25400" dir="8100000">
              <a:srgbClr val="000000">
                <a:alpha val="10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4663440" y="1280160"/>
            <a:ext cx="64008" cy="1371600"/>
          </a:xfrm>
          <a:prstGeom prst="rect">
            <a:avLst/>
          </a:prstGeom>
          <a:solidFill>
            <a:srgbClr val="C53030"/>
          </a:solidFill>
          <a:ln/>
        </p:spPr>
      </p:sp>
      <p:sp>
        <p:nvSpPr>
          <p:cNvPr id="13" name="Shape 10"/>
          <p:cNvSpPr/>
          <p:nvPr/>
        </p:nvSpPr>
        <p:spPr>
          <a:xfrm>
            <a:off x="4892040" y="1600200"/>
            <a:ext cx="457200" cy="457200"/>
          </a:xfrm>
          <a:prstGeom prst="oval">
            <a:avLst/>
          </a:prstGeom>
          <a:solidFill>
            <a:srgbClr val="C53030"/>
          </a:solidFill>
          <a:ln/>
        </p:spPr>
      </p:sp>
      <p:pic>
        <p:nvPicPr>
          <p:cNvPr id="1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3480" y="1691640"/>
            <a:ext cx="274320" cy="27432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5532120" y="146304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Financial Devastation</a:t>
            </a:r>
            <a:endParaRPr lang="en-US" sz="1300" dirty="0"/>
          </a:p>
        </p:txBody>
      </p:sp>
      <p:sp>
        <p:nvSpPr>
          <p:cNvPr id="16" name="Text 12"/>
          <p:cNvSpPr/>
          <p:nvPr/>
        </p:nvSpPr>
        <p:spPr>
          <a:xfrm>
            <a:off x="5532120" y="1783080"/>
            <a:ext cx="2743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Beyond legal costs: increased premiums, potential loss of insurance, loss of operating authority, and business closure.</a:t>
            </a:r>
            <a:endParaRPr lang="en-US" sz="950" dirty="0"/>
          </a:p>
        </p:txBody>
      </p:sp>
      <p:sp>
        <p:nvSpPr>
          <p:cNvPr id="17" name="Shape 13"/>
          <p:cNvSpPr/>
          <p:nvPr/>
        </p:nvSpPr>
        <p:spPr>
          <a:xfrm>
            <a:off x="548640" y="2880360"/>
            <a:ext cx="3840480" cy="1371600"/>
          </a:xfrm>
          <a:prstGeom prst="rect">
            <a:avLst/>
          </a:prstGeom>
          <a:solidFill>
            <a:srgbClr val="2A3B5D"/>
          </a:solidFill>
          <a:ln/>
          <a:effectLst>
            <a:outerShdw sx="100000" sy="100000" kx="0" ky="0" algn="bl" rotWithShape="0" blurRad="50800" dist="25400" dir="8100000">
              <a:srgbClr val="000000">
                <a:alpha val="10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548640" y="2880360"/>
            <a:ext cx="64008" cy="1371600"/>
          </a:xfrm>
          <a:prstGeom prst="rect">
            <a:avLst/>
          </a:prstGeom>
          <a:solidFill>
            <a:srgbClr val="C53030"/>
          </a:solidFill>
          <a:ln/>
        </p:spPr>
      </p:sp>
      <p:sp>
        <p:nvSpPr>
          <p:cNvPr id="19" name="Shape 15"/>
          <p:cNvSpPr/>
          <p:nvPr/>
        </p:nvSpPr>
        <p:spPr>
          <a:xfrm>
            <a:off x="777240" y="3200400"/>
            <a:ext cx="457200" cy="457200"/>
          </a:xfrm>
          <a:prstGeom prst="oval">
            <a:avLst/>
          </a:prstGeom>
          <a:solidFill>
            <a:srgbClr val="C53030"/>
          </a:solidFill>
          <a:ln/>
        </p:spPr>
      </p:sp>
      <p:pic>
        <p:nvPicPr>
          <p:cNvPr id="20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3291840"/>
            <a:ext cx="274320" cy="274320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1417320" y="306324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Criminal Charges</a:t>
            </a:r>
            <a:endParaRPr lang="en-US" sz="1300" dirty="0"/>
          </a:p>
        </p:txBody>
      </p:sp>
      <p:sp>
        <p:nvSpPr>
          <p:cNvPr id="22" name="Text 17"/>
          <p:cNvSpPr/>
          <p:nvPr/>
        </p:nvSpPr>
        <p:spPr>
          <a:xfrm>
            <a:off x="1417320" y="3383280"/>
            <a:ext cx="2743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Drivers can face vehicular manslaughter or negligent homicide charges. Fleet managers may face criminal liability for inadequate policies.</a:t>
            </a:r>
            <a:endParaRPr lang="en-US" sz="950" dirty="0"/>
          </a:p>
        </p:txBody>
      </p:sp>
      <p:sp>
        <p:nvSpPr>
          <p:cNvPr id="23" name="Shape 18"/>
          <p:cNvSpPr/>
          <p:nvPr/>
        </p:nvSpPr>
        <p:spPr>
          <a:xfrm>
            <a:off x="4663440" y="2880360"/>
            <a:ext cx="3840480" cy="1371600"/>
          </a:xfrm>
          <a:prstGeom prst="rect">
            <a:avLst/>
          </a:prstGeom>
          <a:solidFill>
            <a:srgbClr val="2A3B5D"/>
          </a:solidFill>
          <a:ln/>
          <a:effectLst>
            <a:outerShdw sx="100000" sy="100000" kx="0" ky="0" algn="bl" rotWithShape="0" blurRad="50800" dist="25400" dir="8100000">
              <a:srgbClr val="000000">
                <a:alpha val="10000"/>
              </a:srgbClr>
            </a:outerShdw>
          </a:effectLst>
        </p:spPr>
      </p:sp>
      <p:sp>
        <p:nvSpPr>
          <p:cNvPr id="24" name="Shape 19"/>
          <p:cNvSpPr/>
          <p:nvPr/>
        </p:nvSpPr>
        <p:spPr>
          <a:xfrm>
            <a:off x="4663440" y="2880360"/>
            <a:ext cx="64008" cy="1371600"/>
          </a:xfrm>
          <a:prstGeom prst="rect">
            <a:avLst/>
          </a:prstGeom>
          <a:solidFill>
            <a:srgbClr val="C53030"/>
          </a:solidFill>
          <a:ln/>
        </p:spPr>
      </p:sp>
      <p:sp>
        <p:nvSpPr>
          <p:cNvPr id="25" name="Shape 20"/>
          <p:cNvSpPr/>
          <p:nvPr/>
        </p:nvSpPr>
        <p:spPr>
          <a:xfrm>
            <a:off x="4892040" y="3200400"/>
            <a:ext cx="457200" cy="457200"/>
          </a:xfrm>
          <a:prstGeom prst="oval">
            <a:avLst/>
          </a:prstGeom>
          <a:solidFill>
            <a:srgbClr val="C53030"/>
          </a:solidFill>
          <a:ln/>
        </p:spPr>
      </p:sp>
      <p:pic>
        <p:nvPicPr>
          <p:cNvPr id="26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3480" y="3291840"/>
            <a:ext cx="274320" cy="274320"/>
          </a:xfrm>
          <a:prstGeom prst="rect">
            <a:avLst/>
          </a:prstGeom>
        </p:spPr>
      </p:pic>
      <p:sp>
        <p:nvSpPr>
          <p:cNvPr id="27" name="Text 21"/>
          <p:cNvSpPr/>
          <p:nvPr/>
        </p:nvSpPr>
        <p:spPr>
          <a:xfrm>
            <a:off x="5532120" y="306324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Personal Impact</a:t>
            </a:r>
            <a:endParaRPr lang="en-US" sz="1300" dirty="0"/>
          </a:p>
        </p:txBody>
      </p:sp>
      <p:sp>
        <p:nvSpPr>
          <p:cNvPr id="28" name="Text 22"/>
          <p:cNvSpPr/>
          <p:nvPr/>
        </p:nvSpPr>
        <p:spPr>
          <a:xfrm>
            <a:off x="5532120" y="3383280"/>
            <a:ext cx="2743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Living with the knowledge that a preventable decision injured or killed another person. No text message is worth a life.</a:t>
            </a:r>
            <a:endParaRPr lang="en-US" sz="950" dirty="0"/>
          </a:p>
        </p:txBody>
      </p:sp>
      <p:sp>
        <p:nvSpPr>
          <p:cNvPr id="29" name="Shape 23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solidFill>
            <a:srgbClr val="111D30"/>
          </a:solidFill>
          <a:ln/>
        </p:spPr>
      </p:sp>
      <p:sp>
        <p:nvSpPr>
          <p:cNvPr id="30" name="Text 24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5A6A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First Underwriters Insurance Brokers  |  (425) 242-5357  |  www.firstunderwriters.com</a:t>
            </a:r>
            <a:endParaRPr lang="en-US" sz="850" dirty="0"/>
          </a:p>
        </p:txBody>
      </p:sp>
      <p:sp>
        <p:nvSpPr>
          <p:cNvPr id="31" name="Text 25"/>
          <p:cNvSpPr/>
          <p:nvPr/>
        </p:nvSpPr>
        <p:spPr>
          <a:xfrm>
            <a:off x="8229600" y="4709160"/>
            <a:ext cx="822960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BUILDING SAFE DRIVING HABITS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1051560"/>
            <a:ext cx="502920" cy="502920"/>
          </a:xfrm>
          <a:prstGeom prst="oval">
            <a:avLst/>
          </a:prstGeom>
          <a:solidFill>
            <a:srgbClr val="1B2A4A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10515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234440" y="100584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Before You Drive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1234440" y="1307592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Silence and stow your phone  •  Set GPS and music before departure  •  Notify contacts you'll be unavailable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8046720" cy="9144"/>
          </a:xfrm>
          <a:prstGeom prst="rect">
            <a:avLst/>
          </a:prstGeom>
          <a:solidFill>
            <a:srgbClr val="E2E8F0"/>
          </a:solidFill>
          <a:ln/>
        </p:spPr>
      </p:sp>
      <p:sp>
        <p:nvSpPr>
          <p:cNvPr id="9" name="Shape 7"/>
          <p:cNvSpPr/>
          <p:nvPr/>
        </p:nvSpPr>
        <p:spPr>
          <a:xfrm>
            <a:off x="548640" y="1965960"/>
            <a:ext cx="502920" cy="502920"/>
          </a:xfrm>
          <a:prstGeom prst="oval">
            <a:avLst/>
          </a:prstGeom>
          <a:solidFill>
            <a:srgbClr val="1B2A4A"/>
          </a:solidFill>
          <a:ln/>
        </p:spPr>
      </p:sp>
      <p:sp>
        <p:nvSpPr>
          <p:cNvPr id="10" name="Text 8"/>
          <p:cNvSpPr/>
          <p:nvPr/>
        </p:nvSpPr>
        <p:spPr>
          <a:xfrm>
            <a:off x="548640" y="19659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1234440" y="192024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While Driving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1234440" y="2221992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Focus 100% on the road  •  Let calls go to voicemail  •  Ignore all notifications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548640" y="2651760"/>
            <a:ext cx="8046720" cy="9144"/>
          </a:xfrm>
          <a:prstGeom prst="rect">
            <a:avLst/>
          </a:prstGeom>
          <a:solidFill>
            <a:srgbClr val="E2E8F0"/>
          </a:solidFill>
          <a:ln/>
        </p:spPr>
      </p:sp>
      <p:sp>
        <p:nvSpPr>
          <p:cNvPr id="14" name="Shape 12"/>
          <p:cNvSpPr/>
          <p:nvPr/>
        </p:nvSpPr>
        <p:spPr>
          <a:xfrm>
            <a:off x="548640" y="2880360"/>
            <a:ext cx="502920" cy="502920"/>
          </a:xfrm>
          <a:prstGeom prst="oval">
            <a:avLst/>
          </a:prstGeom>
          <a:solidFill>
            <a:srgbClr val="1B2A4A"/>
          </a:solidFill>
          <a:ln/>
        </p:spPr>
      </p:sp>
      <p:sp>
        <p:nvSpPr>
          <p:cNvPr id="15" name="Text 13"/>
          <p:cNvSpPr/>
          <p:nvPr/>
        </p:nvSpPr>
        <p:spPr>
          <a:xfrm>
            <a:off x="548640" y="28803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234440" y="283464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If You Must Respond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1234440" y="3136392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Pull over to a safe, legal location  •  Put the vehicle in park  •  Complete your call/text, then resume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548640" y="3566160"/>
            <a:ext cx="8046720" cy="9144"/>
          </a:xfrm>
          <a:prstGeom prst="rect">
            <a:avLst/>
          </a:prstGeom>
          <a:solidFill>
            <a:srgbClr val="E2E8F0"/>
          </a:solidFill>
          <a:ln/>
        </p:spPr>
      </p:sp>
      <p:sp>
        <p:nvSpPr>
          <p:cNvPr id="19" name="Shape 17"/>
          <p:cNvSpPr/>
          <p:nvPr/>
        </p:nvSpPr>
        <p:spPr>
          <a:xfrm>
            <a:off x="548640" y="3794760"/>
            <a:ext cx="502920" cy="502920"/>
          </a:xfrm>
          <a:prstGeom prst="oval">
            <a:avLst/>
          </a:prstGeom>
          <a:solidFill>
            <a:srgbClr val="1B2A4A"/>
          </a:solidFill>
          <a:ln/>
        </p:spPr>
      </p:sp>
      <p:sp>
        <p:nvSpPr>
          <p:cNvPr id="20" name="Text 18"/>
          <p:cNvSpPr/>
          <p:nvPr/>
        </p:nvSpPr>
        <p:spPr>
          <a:xfrm>
            <a:off x="548640" y="37947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1234440" y="374904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Lead by Example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1234440" y="4050792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Don't call drivers you know are on the road  •  Use auto-reply features  •  Speak up when you see distraction</a:t>
            </a:r>
            <a:endParaRPr lang="en-US" sz="1050" dirty="0"/>
          </a:p>
        </p:txBody>
      </p:sp>
      <p:sp>
        <p:nvSpPr>
          <p:cNvPr id="23" name="Text 21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solidFill>
            <a:srgbClr val="F7F8FA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First Underwriters Insurance Brokers  |  (425) 242-5357  |  www.firstunderwriters.com</a:t>
            </a:r>
            <a:endParaRPr lang="en-US" sz="850" dirty="0"/>
          </a:p>
        </p:txBody>
      </p:sp>
      <p:sp>
        <p:nvSpPr>
          <p:cNvPr id="24" name="Text 22"/>
          <p:cNvSpPr/>
          <p:nvPr/>
        </p:nvSpPr>
        <p:spPr>
          <a:xfrm>
            <a:off x="8229600" y="4709160"/>
            <a:ext cx="822960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SUPERVISOR &amp; MANAGEMENT RESPONSIBILITIES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960120"/>
            <a:ext cx="8046720" cy="731520"/>
          </a:xfrm>
          <a:prstGeom prst="rect">
            <a:avLst/>
          </a:prstGeom>
          <a:solidFill>
            <a:srgbClr val="F7F8FA"/>
          </a:solidFill>
          <a:ln/>
        </p:spPr>
      </p:sp>
      <p:sp>
        <p:nvSpPr>
          <p:cNvPr id="5" name="Shape 3"/>
          <p:cNvSpPr/>
          <p:nvPr/>
        </p:nvSpPr>
        <p:spPr>
          <a:xfrm>
            <a:off x="548640" y="960120"/>
            <a:ext cx="64008" cy="731520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6" name="Text 4"/>
          <p:cNvSpPr/>
          <p:nvPr/>
        </p:nvSpPr>
        <p:spPr>
          <a:xfrm>
            <a:off x="822960" y="1005840"/>
            <a:ext cx="75895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Enforce Consistently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822960" y="1280160"/>
            <a:ext cx="7589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the policy equally to all drivers — every time, no exceptions. Inconsistent enforcement undermines credibility and creates legal exposure.</a:t>
            </a:r>
            <a:endParaRPr lang="en-US" sz="1000" dirty="0"/>
          </a:p>
        </p:txBody>
      </p:sp>
      <p:sp>
        <p:nvSpPr>
          <p:cNvPr id="8" name="Shape 6"/>
          <p:cNvSpPr/>
          <p:nvPr/>
        </p:nvSpPr>
        <p:spPr>
          <a:xfrm>
            <a:off x="548640" y="1828800"/>
            <a:ext cx="8046720" cy="73152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9" name="Shape 7"/>
          <p:cNvSpPr/>
          <p:nvPr/>
        </p:nvSpPr>
        <p:spPr>
          <a:xfrm>
            <a:off x="548640" y="1828800"/>
            <a:ext cx="64008" cy="731520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10" name="Text 8"/>
          <p:cNvSpPr/>
          <p:nvPr/>
        </p:nvSpPr>
        <p:spPr>
          <a:xfrm>
            <a:off x="822960" y="1874520"/>
            <a:ext cx="75895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Don't Contact Drivers En Route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2148840"/>
            <a:ext cx="7589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Never call or text a driver you know is operating a vehicle. Use dispatch systems or leave messages for their next stop.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548640" y="2697480"/>
            <a:ext cx="8046720" cy="731520"/>
          </a:xfrm>
          <a:prstGeom prst="rect">
            <a:avLst/>
          </a:prstGeom>
          <a:solidFill>
            <a:srgbClr val="F7F8FA"/>
          </a:solidFill>
          <a:ln/>
        </p:spPr>
      </p:sp>
      <p:sp>
        <p:nvSpPr>
          <p:cNvPr id="13" name="Shape 11"/>
          <p:cNvSpPr/>
          <p:nvPr/>
        </p:nvSpPr>
        <p:spPr>
          <a:xfrm>
            <a:off x="548640" y="2697480"/>
            <a:ext cx="64008" cy="731520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14" name="Text 12"/>
          <p:cNvSpPr/>
          <p:nvPr/>
        </p:nvSpPr>
        <p:spPr>
          <a:xfrm>
            <a:off x="822960" y="2743200"/>
            <a:ext cx="75895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Document Everything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822960" y="3017520"/>
            <a:ext cx="7589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Record all policy violations, coaching sessions, and disciplinary actions. Thorough documentation protects the company in litigation.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48640" y="3566160"/>
            <a:ext cx="8046720" cy="73152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17" name="Shape 15"/>
          <p:cNvSpPr/>
          <p:nvPr/>
        </p:nvSpPr>
        <p:spPr>
          <a:xfrm>
            <a:off x="548640" y="3566160"/>
            <a:ext cx="64008" cy="731520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18" name="Text 16"/>
          <p:cNvSpPr/>
          <p:nvPr/>
        </p:nvSpPr>
        <p:spPr>
          <a:xfrm>
            <a:off x="822960" y="3611880"/>
            <a:ext cx="75895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Recognize Compliance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822960" y="3886200"/>
            <a:ext cx="7589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Acknowledge and reward safe behavior. Positive reinforcement is more effective than punishment alone in building lasting habits.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solidFill>
            <a:srgbClr val="F7F8FA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First Underwriters Insurance Brokers  |  (425) 242-5357  |  www.firstunderwriters.com</a:t>
            </a:r>
            <a:endParaRPr lang="en-US" sz="850" dirty="0"/>
          </a:p>
        </p:txBody>
      </p:sp>
      <p:sp>
        <p:nvSpPr>
          <p:cNvPr id="21" name="Text 19"/>
          <p:cNvSpPr/>
          <p:nvPr/>
        </p:nvSpPr>
        <p:spPr>
          <a:xfrm>
            <a:off x="8229600" y="4709160"/>
            <a:ext cx="822960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1B2A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DISCUSSION QUESTIONS</a:t>
            </a:r>
            <a:endParaRPr lang="en-US" sz="2000" dirty="0"/>
          </a:p>
        </p:txBody>
      </p:sp>
      <p:sp>
        <p:nvSpPr>
          <p:cNvPr id="4" name="Text 2"/>
          <p:cNvSpPr/>
          <p:nvPr/>
        </p:nvSpPr>
        <p:spPr>
          <a:xfrm>
            <a:off x="548640" y="777240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Take a few minutes to discuss these with your team.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640080" y="1325880"/>
            <a:ext cx="365760" cy="365760"/>
          </a:xfrm>
          <a:prstGeom prst="oval">
            <a:avLst/>
          </a:prstGeom>
          <a:solidFill>
            <a:srgbClr val="C5972C"/>
          </a:solidFill>
          <a:ln/>
        </p:spPr>
      </p:sp>
      <p:sp>
        <p:nvSpPr>
          <p:cNvPr id="6" name="Text 4"/>
          <p:cNvSpPr/>
          <p:nvPr/>
        </p:nvSpPr>
        <p:spPr>
          <a:xfrm>
            <a:off x="640080" y="132588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1188720" y="128016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situations tempt you most to check your phone while driving?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640080" y="1965960"/>
            <a:ext cx="365760" cy="365760"/>
          </a:xfrm>
          <a:prstGeom prst="oval">
            <a:avLst/>
          </a:prstGeom>
          <a:solidFill>
            <a:srgbClr val="C5972C"/>
          </a:solidFill>
          <a:ln/>
        </p:spPr>
      </p:sp>
      <p:sp>
        <p:nvSpPr>
          <p:cNvPr id="9" name="Text 7"/>
          <p:cNvSpPr/>
          <p:nvPr/>
        </p:nvSpPr>
        <p:spPr>
          <a:xfrm>
            <a:off x="640080" y="196596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1188720" y="192024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can we better support each other in staying distraction-free?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40080" y="2606040"/>
            <a:ext cx="365760" cy="365760"/>
          </a:xfrm>
          <a:prstGeom prst="oval">
            <a:avLst/>
          </a:prstGeom>
          <a:solidFill>
            <a:srgbClr val="C5972C"/>
          </a:solidFill>
          <a:ln/>
        </p:spPr>
      </p:sp>
      <p:sp>
        <p:nvSpPr>
          <p:cNvPr id="12" name="Text 10"/>
          <p:cNvSpPr/>
          <p:nvPr/>
        </p:nvSpPr>
        <p:spPr>
          <a:xfrm>
            <a:off x="640080" y="260604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1188720" y="256032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Have you witnessed a close call caused by distracted driving?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640080" y="3246120"/>
            <a:ext cx="365760" cy="365760"/>
          </a:xfrm>
          <a:prstGeom prst="oval">
            <a:avLst/>
          </a:prstGeom>
          <a:solidFill>
            <a:srgbClr val="C5972C"/>
          </a:solidFill>
          <a:ln/>
        </p:spPr>
      </p:sp>
      <p:sp>
        <p:nvSpPr>
          <p:cNvPr id="15" name="Text 13"/>
          <p:cNvSpPr/>
          <p:nvPr/>
        </p:nvSpPr>
        <p:spPr>
          <a:xfrm>
            <a:off x="640080" y="324612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1188720" y="320040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additional tools or strategies would help you stay focused?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640080" y="3886200"/>
            <a:ext cx="365760" cy="365760"/>
          </a:xfrm>
          <a:prstGeom prst="oval">
            <a:avLst/>
          </a:prstGeom>
          <a:solidFill>
            <a:srgbClr val="C5972C"/>
          </a:solidFill>
          <a:ln/>
        </p:spPr>
      </p:sp>
      <p:sp>
        <p:nvSpPr>
          <p:cNvPr id="18" name="Text 16"/>
          <p:cNvSpPr/>
          <p:nvPr/>
        </p:nvSpPr>
        <p:spPr>
          <a:xfrm>
            <a:off x="640080" y="388620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1B2A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1188720" y="384048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should we handle it when we see a coworker using their phone while driving?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solidFill>
            <a:srgbClr val="111D30"/>
          </a:solidFill>
          <a:ln/>
        </p:spPr>
      </p:sp>
      <p:sp>
        <p:nvSpPr>
          <p:cNvPr id="21" name="Text 19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5A6A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First Underwriters Insurance Brokers  |  (425) 242-5357  |  www.firstunderwriters.com</a:t>
            </a:r>
            <a:endParaRPr lang="en-US" sz="850" dirty="0"/>
          </a:p>
        </p:txBody>
      </p:sp>
      <p:sp>
        <p:nvSpPr>
          <p:cNvPr id="22" name="Text 20"/>
          <p:cNvSpPr/>
          <p:nvPr/>
        </p:nvSpPr>
        <p:spPr>
          <a:xfrm>
            <a:off x="8229600" y="4709160"/>
            <a:ext cx="822960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7180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1B2A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548640"/>
            <a:ext cx="8046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COMMITMENT TO DISTRACTION-FREE DRIVING</a:t>
            </a:r>
            <a:endParaRPr lang="en-US" sz="2200" dirty="0"/>
          </a:p>
        </p:txBody>
      </p:sp>
      <p:sp>
        <p:nvSpPr>
          <p:cNvPr id="4" name="Shape 2"/>
          <p:cNvSpPr/>
          <p:nvPr/>
        </p:nvSpPr>
        <p:spPr>
          <a:xfrm>
            <a:off x="3931920" y="1097280"/>
            <a:ext cx="1280160" cy="36576"/>
          </a:xfrm>
          <a:prstGeom prst="rect">
            <a:avLst/>
          </a:prstGeom>
          <a:solidFill>
            <a:srgbClr val="C5972C"/>
          </a:solidFill>
          <a:ln/>
        </p:spPr>
      </p:sp>
      <p:sp>
        <p:nvSpPr>
          <p:cNvPr id="5" name="Text 3"/>
          <p:cNvSpPr/>
          <p:nvPr/>
        </p:nvSpPr>
        <p:spPr>
          <a:xfrm>
            <a:off x="914400" y="1371600"/>
            <a:ext cx="7315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By participating in this training, I acknowledge that I understand our distracted driving policy, the federal regulations that govern cell phone use in commercial vehicles, and the consequences of non-compliance.</a:t>
            </a:r>
            <a:endParaRPr lang="en-US" sz="1150" dirty="0"/>
          </a:p>
        </p:txBody>
      </p:sp>
      <p:sp>
        <p:nvSpPr>
          <p:cNvPr id="6" name="Shape 4"/>
          <p:cNvSpPr/>
          <p:nvPr/>
        </p:nvSpPr>
        <p:spPr>
          <a:xfrm>
            <a:off x="1097280" y="2377440"/>
            <a:ext cx="6949440" cy="1920240"/>
          </a:xfrm>
          <a:prstGeom prst="rect">
            <a:avLst/>
          </a:prstGeom>
          <a:solidFill>
            <a:srgbClr val="2A3B5D"/>
          </a:solidFill>
          <a:ln/>
          <a:effectLst>
            <a:outerShdw sx="100000" sy="100000" kx="0" ky="0" algn="bl" rotWithShape="0" blurRad="76200" dist="25400" dir="8100000">
              <a:srgbClr val="000000">
                <a:alpha val="15000"/>
              </a:srgbClr>
            </a:outerShdw>
          </a:effectLst>
        </p:spPr>
      </p:sp>
      <p:sp>
        <p:nvSpPr>
          <p:cNvPr id="7" name="Text 5"/>
          <p:cNvSpPr/>
          <p:nvPr/>
        </p:nvSpPr>
        <p:spPr>
          <a:xfrm>
            <a:off x="1097280" y="2514600"/>
            <a:ext cx="6949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Please sign the Driver Acknowledgment Form provided.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1645920" y="3017520"/>
            <a:ext cx="5852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8899A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 Name (Print): _______________________________     Date: ________________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1645920" y="3520440"/>
            <a:ext cx="5852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8899A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 Signature:     _______________________________     Employee ID: __________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548640" y="4206240"/>
            <a:ext cx="8046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i="1" dirty="0">
                <a:solidFill>
                  <a:srgbClr val="C5972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No text is worth a life.  Drive focused.  Arrive safe.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solidFill>
            <a:srgbClr val="111D30"/>
          </a:solidFill>
          <a:ln/>
        </p:spPr>
      </p:sp>
      <p:sp>
        <p:nvSpPr>
          <p:cNvPr id="12" name="Text 10"/>
          <p:cNvSpPr/>
          <p:nvPr/>
        </p:nvSpPr>
        <p:spPr>
          <a:xfrm>
            <a:off x="0" y="4709160"/>
            <a:ext cx="9144000" cy="4343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5A6A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First Underwriters Insurance Brokers  |  (425) 242-5357  |  www.firstunderwriters.com</a:t>
            </a:r>
            <a:endParaRPr lang="en-US" sz="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Distraction Training Slides</dc:title>
  <dc:subject>PptxGenJS Presentation</dc:subject>
  <dc:creator>First Underwriters Insurance Brokers</dc:creator>
  <cp:lastModifiedBy>First Underwriters Insurance Brokers</cp:lastModifiedBy>
  <cp:revision>1</cp:revision>
  <dcterms:created xsi:type="dcterms:W3CDTF">2026-02-13T16:55:02Z</dcterms:created>
  <dcterms:modified xsi:type="dcterms:W3CDTF">2026-02-13T16:55:02Z</dcterms:modified>
</cp:coreProperties>
</file>